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5" r:id="rId4"/>
    <p:sldId id="263" r:id="rId5"/>
    <p:sldId id="272" r:id="rId6"/>
    <p:sldId id="274" r:id="rId7"/>
    <p:sldId id="258" r:id="rId8"/>
    <p:sldId id="285" r:id="rId9"/>
    <p:sldId id="283" r:id="rId10"/>
    <p:sldId id="280" r:id="rId11"/>
    <p:sldId id="281" r:id="rId12"/>
    <p:sldId id="286" r:id="rId13"/>
    <p:sldId id="279" r:id="rId14"/>
    <p:sldId id="284" r:id="rId15"/>
    <p:sldId id="288" r:id="rId16"/>
    <p:sldId id="287" r:id="rId17"/>
    <p:sldId id="264" r:id="rId18"/>
    <p:sldId id="267" r:id="rId19"/>
    <p:sldId id="270" r:id="rId20"/>
    <p:sldId id="276" r:id="rId21"/>
    <p:sldId id="271" r:id="rId22"/>
    <p:sldId id="277" r:id="rId23"/>
    <p:sldId id="278" r:id="rId24"/>
    <p:sldId id="260" r:id="rId25"/>
    <p:sldId id="261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</p14:sldIdLst>
        </p14:section>
        <p14:section name="Problem Statement" id="{C23AF059-97A3-49D4-BE20-D05BB87CABF3}">
          <p14:sldIdLst>
            <p14:sldId id="262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74"/>
            <p14:sldId id="258"/>
            <p14:sldId id="285"/>
            <p14:sldId id="283"/>
            <p14:sldId id="280"/>
            <p14:sldId id="281"/>
            <p14:sldId id="286"/>
            <p14:sldId id="279"/>
            <p14:sldId id="284"/>
            <p14:sldId id="288"/>
          </p14:sldIdLst>
        </p14:section>
        <p14:section name="Annexe" id="{F89770CB-5549-49FA-9AF5-47C5649A02AD}">
          <p14:sldIdLst>
            <p14:sldId id="287"/>
            <p14:sldId id="264"/>
            <p14:sldId id="267"/>
            <p14:sldId id="270"/>
            <p14:sldId id="276"/>
            <p14:sldId id="271"/>
            <p14:sldId id="277"/>
            <p14:sldId id="278"/>
            <p14:sldId id="260"/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3" dt="2022-12-09T22:03:1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6247" autoAdjust="0"/>
  </p:normalViewPr>
  <p:slideViewPr>
    <p:cSldViewPr snapToGrid="0">
      <p:cViewPr varScale="1">
        <p:scale>
          <a:sx n="101" d="100"/>
          <a:sy n="101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delSld modSld modSection">
      <pc:chgData name="Luigi Giannetti" userId="5f7590f3-de95-46fe-8669-af78fdfe8bbf" providerId="ADAL" clId="{F641587F-7398-4A7D-B11D-89A432C77C65}" dt="2022-12-09T22:03:16.196" v="12"/>
      <pc:docMkLst>
        <pc:docMk/>
      </pc:docMkLst>
      <pc:sldChg chg="delSp modSp add del mod setBg delDesignElem">
        <pc:chgData name="Luigi Giannetti" userId="5f7590f3-de95-46fe-8669-af78fdfe8bbf" providerId="ADAL" clId="{F641587F-7398-4A7D-B11D-89A432C77C65}" dt="2022-12-09T22:02:25.563" v="6" actId="47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2314635016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3950208980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257526557" sldId="281"/>
        </pc:sldMkLst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1673602921" sldId="281"/>
        </pc:sldMkLst>
      </pc:sldChg>
      <pc:sldChg chg="add del setBg">
        <pc:chgData name="Luigi Giannetti" userId="5f7590f3-de95-46fe-8669-af78fdfe8bbf" providerId="ADAL" clId="{F641587F-7398-4A7D-B11D-89A432C77C65}" dt="2022-12-09T22:02:27.125" v="7" actId="47"/>
        <pc:sldMkLst>
          <pc:docMk/>
          <pc:sldMk cId="2314635016" sldId="281"/>
        </pc:sldMkLst>
      </pc:sldChg>
      <pc:sldChg chg="add del setBg">
        <pc:chgData name="Luigi Giannetti" userId="5f7590f3-de95-46fe-8669-af78fdfe8bbf" providerId="ADAL" clId="{F641587F-7398-4A7D-B11D-89A432C77C65}" dt="2022-12-09T22:02:28.522" v="8" actId="47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615277962" sldId="283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281216636" sldId="283"/>
        </pc:sldMkLst>
      </pc:sldChg>
      <pc:sldChg chg="add del">
        <pc:chgData name="Luigi Giannetti" userId="5f7590f3-de95-46fe-8669-af78fdfe8bbf" providerId="ADAL" clId="{F641587F-7398-4A7D-B11D-89A432C77C65}" dt="2022-12-09T22:02:30.939" v="9" actId="47"/>
        <pc:sldMkLst>
          <pc:docMk/>
          <pc:sldMk cId="2332327443" sldId="283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437847555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662570800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644768863" sldId="286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247445223" sldId="28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7451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Prediction</a:t>
          </a:r>
          <a:endParaRPr lang="fr-FR" sz="2400" kern="1200" dirty="0"/>
        </a:p>
      </dsp:txBody>
      <dsp:txXfrm>
        <a:off x="34426" y="26975"/>
        <a:ext cx="2173162" cy="867054"/>
      </dsp:txXfrm>
    </dsp:sp>
    <dsp:sp modelId="{507D1294-0639-4816-8B19-F07CA7341D86}">
      <dsp:nvSpPr>
        <dsp:cNvPr id="0" name=""/>
        <dsp:cNvSpPr/>
      </dsp:nvSpPr>
      <dsp:spPr>
        <a:xfrm>
          <a:off x="2457275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2457275" y="294804"/>
        <a:ext cx="330503" cy="331394"/>
      </dsp:txXfrm>
    </dsp:sp>
    <dsp:sp modelId="{96B425CB-8186-4947-BD0E-263D10A7C8DF}">
      <dsp:nvSpPr>
        <dsp:cNvPr id="0" name=""/>
        <dsp:cNvSpPr/>
      </dsp:nvSpPr>
      <dsp:spPr>
        <a:xfrm>
          <a:off x="3125409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fr-FR" sz="2400" kern="1200" dirty="0"/>
        </a:p>
      </dsp:txBody>
      <dsp:txXfrm>
        <a:off x="3152384" y="26975"/>
        <a:ext cx="2173162" cy="867054"/>
      </dsp:txXfrm>
    </dsp:sp>
    <dsp:sp modelId="{6C9F4943-7955-4550-8BEE-3F45B06DEAFF}">
      <dsp:nvSpPr>
        <dsp:cNvPr id="0" name=""/>
        <dsp:cNvSpPr/>
      </dsp:nvSpPr>
      <dsp:spPr>
        <a:xfrm>
          <a:off x="5575233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5575233" y="294804"/>
        <a:ext cx="330503" cy="331394"/>
      </dsp:txXfrm>
    </dsp:sp>
    <dsp:sp modelId="{F1D6B6F5-2615-4BF4-8618-68F5C2F4F342}">
      <dsp:nvSpPr>
        <dsp:cNvPr id="0" name=""/>
        <dsp:cNvSpPr/>
      </dsp:nvSpPr>
      <dsp:spPr>
        <a:xfrm>
          <a:off x="6243367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Post-fire impact</a:t>
          </a:r>
          <a:endParaRPr lang="fr-FR" sz="2400" kern="1200" dirty="0"/>
        </a:p>
      </dsp:txBody>
      <dsp:txXfrm>
        <a:off x="6270342" y="26975"/>
        <a:ext cx="2173162" cy="86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10/12/2022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2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9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slide" Target="slide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3.png"/><Relationship Id="rId7" Type="http://schemas.openxmlformats.org/officeDocument/2006/relationships/slide" Target="slide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5" Type="http://schemas.openxmlformats.org/officeDocument/2006/relationships/image" Target="../media/image440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50.png"/><Relationship Id="rId4" Type="http://schemas.openxmlformats.org/officeDocument/2006/relationships/diagramLayout" Target="../diagrams/layout3.xml"/><Relationship Id="rId9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11" Type="http://schemas.openxmlformats.org/officeDocument/2006/relationships/slide" Target="slide18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slide" Target="slide19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0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190.png"/><Relationship Id="rId28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slide" Target="slide13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slide" Target="slide18.xml"/><Relationship Id="rId27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23.png"/><Relationship Id="rId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br>
              <a:rPr lang="en-US" dirty="0"/>
            </a:br>
            <a:r>
              <a:rPr lang="en-US" sz="3600" i="1" dirty="0"/>
              <a:t>A geospatial data science project</a:t>
            </a:r>
            <a:endParaRPr lang="fr-FR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Sascha </a:t>
            </a:r>
            <a:r>
              <a:rPr lang="en-US" dirty="0" err="1"/>
              <a:t>Moccozet</a:t>
            </a:r>
            <a:r>
              <a:rPr lang="en-US" dirty="0"/>
              <a:t>, Luigi GIANETTI, Quentin Voituron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Logistic regression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k-nearest neighbors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Random forest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XGBClassifier</a:t>
            </a:r>
            <a:endParaRPr lang="en-US" sz="1800" b="0" dirty="0"/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LightGBM</a:t>
            </a:r>
            <a:endParaRPr lang="it-IT" sz="1800" b="0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553849"/>
            <a:ext cx="1413124" cy="827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122" y="5366217"/>
            <a:ext cx="1682731" cy="599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3D086F-0543-B8A5-4218-AF856164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122" y="2580440"/>
            <a:ext cx="1053711" cy="1018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20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Better results if shuffled</a:t>
            </a:r>
          </a:p>
          <a:p>
            <a:pPr lvl="1"/>
            <a:r>
              <a:rPr lang="en-US" dirty="0"/>
              <a:t>Best shuffled model: </a:t>
            </a:r>
            <a:r>
              <a:rPr lang="en-US" i="1" dirty="0" err="1"/>
              <a:t>XGBClassifier</a:t>
            </a:r>
            <a:endParaRPr lang="en-US" i="1" dirty="0"/>
          </a:p>
          <a:p>
            <a:pPr lvl="1"/>
            <a:r>
              <a:rPr lang="en-US" dirty="0"/>
              <a:t>Best unshuffled model: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Best quality/effort in both: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Real case configuration best suits a non-shuffled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60F5B-C686-7C0D-F51D-A8C10C0CF709}"/>
              </a:ext>
            </a:extLst>
          </p:cNvPr>
          <p:cNvSpPr/>
          <p:nvPr/>
        </p:nvSpPr>
        <p:spPr>
          <a:xfrm>
            <a:off x="7091082" y="3429000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A1653-3C39-2D14-B81D-008F7E4D268E}"/>
              </a:ext>
            </a:extLst>
          </p:cNvPr>
          <p:cNvSpPr/>
          <p:nvPr/>
        </p:nvSpPr>
        <p:spPr>
          <a:xfrm>
            <a:off x="7092912" y="4965667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7956D-FB95-58AC-E1CA-58598DA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 and tuning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EF5633B-A0F0-7919-FBB7-04E518ABE177}"/>
              </a:ext>
            </a:extLst>
          </p:cNvPr>
          <p:cNvSpPr txBox="1">
            <a:spLocks/>
          </p:cNvSpPr>
          <p:nvPr/>
        </p:nvSpPr>
        <p:spPr>
          <a:xfrm>
            <a:off x="4290894" y="2626360"/>
            <a:ext cx="3373924" cy="1172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Evaluate the metrics over the test et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0DB794-0E0D-7AC3-9B75-2B073F0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92" y="2626360"/>
            <a:ext cx="3744316" cy="1264322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Split the data: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1400" dirty="0"/>
              <a:t>2</a:t>
            </a:r>
            <a:r>
              <a:rPr lang="en-US" sz="1400" i="1" dirty="0"/>
              <a:t>013 to 2017 train set </a:t>
            </a:r>
          </a:p>
          <a:p>
            <a:pPr marL="457200" lvl="1" indent="0">
              <a:buNone/>
            </a:pPr>
            <a:r>
              <a:rPr lang="en-US" sz="1400" i="1" dirty="0"/>
              <a:t>		2018 to 2020 test set </a:t>
            </a:r>
            <a:endParaRPr lang="fr-FR" sz="1400" i="1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E431F72-E017-3253-9ABF-341C00D81D7F}"/>
              </a:ext>
            </a:extLst>
          </p:cNvPr>
          <p:cNvSpPr/>
          <p:nvPr/>
        </p:nvSpPr>
        <p:spPr>
          <a:xfrm rot="19695231">
            <a:off x="3429248" y="4063704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A8B2E49-15A7-06FD-6EE1-EF7E9263D123}"/>
              </a:ext>
            </a:extLst>
          </p:cNvPr>
          <p:cNvSpPr txBox="1">
            <a:spLocks/>
          </p:cNvSpPr>
          <p:nvPr/>
        </p:nvSpPr>
        <p:spPr>
          <a:xfrm>
            <a:off x="167492" y="5010971"/>
            <a:ext cx="348104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Fit the </a:t>
            </a:r>
            <a:r>
              <a:rPr lang="en-US" dirty="0" err="1"/>
              <a:t>LightGBM</a:t>
            </a:r>
            <a:r>
              <a:rPr lang="en-US" dirty="0"/>
              <a:t> model over the train set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099129E-253A-1441-2548-104AFAFF3B1E}"/>
              </a:ext>
            </a:extLst>
          </p:cNvPr>
          <p:cNvSpPr txBox="1">
            <a:spLocks/>
          </p:cNvSpPr>
          <p:nvPr/>
        </p:nvSpPr>
        <p:spPr>
          <a:xfrm>
            <a:off x="4290895" y="5010971"/>
            <a:ext cx="3373924" cy="68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Tune hyperparameters</a:t>
            </a:r>
            <a:endParaRPr lang="it-IT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C14AC23-737F-BEB5-D8DF-CE516299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" r="12416"/>
          <a:stretch/>
        </p:blipFill>
        <p:spPr>
          <a:xfrm>
            <a:off x="3927790" y="3199549"/>
            <a:ext cx="4149408" cy="492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A37C98-2B5B-80C1-3DCE-40A872B5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/>
          <a:stretch/>
        </p:blipFill>
        <p:spPr>
          <a:xfrm>
            <a:off x="3927790" y="5474699"/>
            <a:ext cx="4149408" cy="532539"/>
          </a:xfrm>
          <a:prstGeom prst="rect">
            <a:avLst/>
          </a:prstGeom>
        </p:spPr>
      </p:pic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A1BF990E-071B-96E6-3EFD-75B9DE5A5999}"/>
              </a:ext>
            </a:extLst>
          </p:cNvPr>
          <p:cNvSpPr/>
          <p:nvPr/>
        </p:nvSpPr>
        <p:spPr>
          <a:xfrm>
            <a:off x="1685364" y="4040673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6A93004C-840C-6BDB-0790-35B94CE5DBAF}"/>
              </a:ext>
            </a:extLst>
          </p:cNvPr>
          <p:cNvSpPr/>
          <p:nvPr/>
        </p:nvSpPr>
        <p:spPr>
          <a:xfrm>
            <a:off x="5870279" y="4040672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D72C058-224F-0681-0A84-7FCE08411C7D}"/>
              </a:ext>
            </a:extLst>
          </p:cNvPr>
          <p:cNvSpPr/>
          <p:nvPr/>
        </p:nvSpPr>
        <p:spPr>
          <a:xfrm rot="19695231">
            <a:off x="8428687" y="4057342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6951680-3ADD-7DFE-C9AD-778764BC7EA8}"/>
              </a:ext>
            </a:extLst>
          </p:cNvPr>
          <p:cNvSpPr/>
          <p:nvPr/>
        </p:nvSpPr>
        <p:spPr>
          <a:xfrm>
            <a:off x="9632753" y="301965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A3FC417-8EAB-D11D-00BF-2455B17FD2B5}"/>
              </a:ext>
            </a:extLst>
          </p:cNvPr>
          <p:cNvSpPr/>
          <p:nvPr/>
        </p:nvSpPr>
        <p:spPr>
          <a:xfrm>
            <a:off x="9563846" y="3386478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3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1171490-FA9F-39E7-D191-AC179824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81" y="3744111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4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3159C-F10C-007A-3F40-BE2FD21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04DB8-D617-A46A-B00B-8DD7FF87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629" y="2698750"/>
            <a:ext cx="8761413" cy="3416300"/>
          </a:xfrm>
        </p:spPr>
        <p:txBody>
          <a:bodyPr>
            <a:normAutofit/>
          </a:bodyPr>
          <a:lstStyle/>
          <a:p>
            <a:r>
              <a:rPr lang="en-US" dirty="0"/>
              <a:t>Wildfire can be predicted by </a:t>
            </a:r>
            <a:r>
              <a:rPr lang="en-US"/>
              <a:t>ML model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go further:</a:t>
            </a:r>
          </a:p>
          <a:p>
            <a:pPr lvl="1"/>
            <a:r>
              <a:rPr lang="en-US" dirty="0"/>
              <a:t>Automatize end-to-end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Develop a model based on time + space patches </a:t>
            </a:r>
          </a:p>
          <a:p>
            <a:pPr lvl="1"/>
            <a:r>
              <a:rPr lang="en-US" dirty="0"/>
              <a:t>Simulation (Monte-Carlo ?) to predict risk on a longer time basis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29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3DFD9-3E3A-B183-7AA0-6B96BF61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Litterature</a:t>
            </a:r>
            <a:r>
              <a:rPr lang="en-US" dirty="0"/>
              <a:t>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79307-E01C-8E9B-51D7-454F0F37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</a:t>
            </a:r>
            <a:r>
              <a:rPr lang="en-US" dirty="0">
                <a:highlight>
                  <a:srgbClr val="FFFF00"/>
                </a:highlight>
              </a:rPr>
              <a:t>But for real life application we will use past and present data to predict fire occurrence without any knowledge of some parameters at t+1</a:t>
            </a:r>
            <a:r>
              <a:rPr lang="en-US" dirty="0"/>
              <a:t>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B0E522D-DB7A-D5D1-0B85-43775AADC1AA}"/>
              </a:ext>
            </a:extLst>
          </p:cNvPr>
          <p:cNvSpPr txBox="1">
            <a:spLocks/>
          </p:cNvSpPr>
          <p:nvPr/>
        </p:nvSpPr>
        <p:spPr>
          <a:xfrm>
            <a:off x="1052543" y="4354715"/>
            <a:ext cx="8761413" cy="200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039541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664289"/>
                  </p:ext>
                </p:extLst>
              </p:nvPr>
            </p:nvGraphicFramePr>
            <p:xfrm>
              <a:off x="78779" y="72427"/>
              <a:ext cx="1018853" cy="573105"/>
            </p:xfrm>
            <a:graphic>
              <a:graphicData uri="http://schemas.microsoft.com/office/powerpoint/2016/slidezoom">
                <pslz:sldZm>
                  <pslz:sldZmObj sldId="272" cId="3165122060">
                    <pslz:zmPr id="{43F29CF4-49EF-4496-8057-5329EAD2A49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853" cy="5731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79" y="72427"/>
                <a:ext cx="1018853" cy="5731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322378"/>
                  </p:ext>
                </p:extLst>
              </p:nvPr>
            </p:nvGraphicFramePr>
            <p:xfrm>
              <a:off x="1662208" y="6391203"/>
              <a:ext cx="800335" cy="450188"/>
            </p:xfrm>
            <a:graphic>
              <a:graphicData uri="http://schemas.microsoft.com/office/powerpoint/2016/slidezoom">
                <pslz:sldZm>
                  <pslz:sldZmObj sldId="271" cId="1402968871">
                    <pslz:zmPr id="{376B163E-6162-4D17-8B51-3BDDC05108F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0335" cy="450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2208" y="6391203"/>
                <a:ext cx="800335" cy="450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604838"/>
                  </p:ext>
                </p:extLst>
              </p:nvPr>
            </p:nvGraphicFramePr>
            <p:xfrm>
              <a:off x="107783" y="71929"/>
              <a:ext cx="848816" cy="477459"/>
            </p:xfrm>
            <a:graphic>
              <a:graphicData uri="http://schemas.microsoft.com/office/powerpoint/2016/slidezoom">
                <pslz:sldZm>
                  <pslz:sldZmObj sldId="272" cId="3165122060">
                    <pslz:zmPr id="{A20FF8B2-CDEC-4A84-9DC7-7B01B83E568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8816" cy="4774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783" y="71929"/>
                <a:ext cx="848816" cy="4774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1222"/>
            <a:ext cx="8761413" cy="3416300"/>
          </a:xfrm>
        </p:spPr>
        <p:txBody>
          <a:bodyPr/>
          <a:lstStyle/>
          <a:p>
            <a:r>
              <a:rPr lang="en-US" dirty="0"/>
              <a:t>Wildfire has a large destructive power !</a:t>
            </a:r>
          </a:p>
          <a:p>
            <a:endParaRPr lang="en-US" dirty="0"/>
          </a:p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741423"/>
              </p:ext>
            </p:extLst>
          </p:nvPr>
        </p:nvGraphicFramePr>
        <p:xfrm>
          <a:off x="1143338" y="5230267"/>
          <a:ext cx="8477932" cy="92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4645474"/>
            <a:ext cx="2591853" cy="21356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83380" y="4271267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981488"/>
                  </p:ext>
                </p:extLst>
              </p:nvPr>
            </p:nvGraphicFramePr>
            <p:xfrm>
              <a:off x="72427" y="0"/>
              <a:ext cx="692087" cy="389299"/>
            </p:xfrm>
            <a:graphic>
              <a:graphicData uri="http://schemas.microsoft.com/office/powerpoint/2016/slidezoom">
                <pslz:sldZm>
                  <pslz:sldZmObj sldId="272" cId="3165122060">
                    <pslz:zmPr id="{C0017781-4D3E-4376-9238-2DE42DC532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087" cy="389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27" y="0"/>
                <a:ext cx="692087" cy="389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209138"/>
                  </p:ext>
                </p:extLst>
              </p:nvPr>
            </p:nvGraphicFramePr>
            <p:xfrm>
              <a:off x="36214" y="0"/>
              <a:ext cx="639536" cy="359739"/>
            </p:xfrm>
            <a:graphic>
              <a:graphicData uri="http://schemas.microsoft.com/office/powerpoint/2016/slidezoom">
                <pslz:sldZm>
                  <pslz:sldZmObj sldId="274" cId="706977920">
                    <pslz:zmPr id="{50CE379A-3828-44F7-B114-DD474ED5A10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36" cy="3597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4" y="0"/>
                <a:ext cx="639536" cy="3597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639118"/>
                  </p:ext>
                </p:extLst>
              </p:nvPr>
            </p:nvGraphicFramePr>
            <p:xfrm>
              <a:off x="1160741" y="0"/>
              <a:ext cx="763018" cy="429198"/>
            </p:xfrm>
            <a:graphic>
              <a:graphicData uri="http://schemas.microsoft.com/office/powerpoint/2016/slidezoom">
                <pslz:sldZm>
                  <pslz:sldZmObj sldId="267" cId="3392879658">
                    <pslz:zmPr id="{F6BDC030-283E-42DC-87D8-5FDFDA867B3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018" cy="4291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0741" y="0"/>
                <a:ext cx="763018" cy="4291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4" y="22837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408517"/>
                  </p:ext>
                </p:extLst>
              </p:nvPr>
            </p:nvGraphicFramePr>
            <p:xfrm>
              <a:off x="96277" y="65737"/>
              <a:ext cx="607412" cy="341669"/>
            </p:xfrm>
            <a:graphic>
              <a:graphicData uri="http://schemas.microsoft.com/office/powerpoint/2016/slidezoom">
                <pslz:sldZm>
                  <pslz:sldZmObj sldId="274" cId="706977920">
                    <pslz:zmPr id="{08064F45-1FCC-4042-92E4-BA344C0874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412" cy="3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77" y="65737"/>
                <a:ext cx="607412" cy="3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8E3E63D4-D264-3B6D-7B9D-C86CB371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150" y="5162367"/>
            <a:ext cx="2990850" cy="14954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0315718-27A8-6628-C635-8D9F32E03E6C}"/>
              </a:ext>
            </a:extLst>
          </p:cNvPr>
          <p:cNvSpPr txBox="1"/>
          <p:nvPr/>
        </p:nvSpPr>
        <p:spPr>
          <a:xfrm>
            <a:off x="9629775" y="4933950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SINUSOIDAL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598159"/>
                  </p:ext>
                </p:extLst>
              </p:nvPr>
            </p:nvGraphicFramePr>
            <p:xfrm>
              <a:off x="0" y="8672"/>
              <a:ext cx="880863" cy="495485"/>
            </p:xfrm>
            <a:graphic>
              <a:graphicData uri="http://schemas.microsoft.com/office/powerpoint/2016/slidezoom">
                <pslz:sldZm>
                  <pslz:sldZmObj sldId="274" cId="706977920">
                    <pslz:zmPr id="{1391912E-E230-45F3-A2EA-FD180FB784B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863" cy="495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672"/>
                <a:ext cx="880863" cy="495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1016682"/>
          </a:xfrm>
        </p:spPr>
        <p:txBody>
          <a:bodyPr/>
          <a:lstStyle/>
          <a:p>
            <a:r>
              <a:rPr lang="en-US" dirty="0"/>
              <a:t>How to start ?</a:t>
            </a:r>
            <a:br>
              <a:rPr lang="en-US" dirty="0"/>
            </a:br>
            <a:r>
              <a:rPr lang="en-US" sz="2400" dirty="0"/>
              <a:t>Literature reviews and benchmark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42482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8713061-61AC-E416-6C16-4D75AA0BC09A}"/>
              </a:ext>
            </a:extLst>
          </p:cNvPr>
          <p:cNvSpPr txBox="1">
            <a:spLocks/>
          </p:cNvSpPr>
          <p:nvPr/>
        </p:nvSpPr>
        <p:spPr>
          <a:xfrm>
            <a:off x="1154954" y="2955957"/>
            <a:ext cx="8761413" cy="387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Studies: roughly 20 years old</a:t>
            </a:r>
          </a:p>
          <a:p>
            <a:r>
              <a:rPr lang="en-US" dirty="0"/>
              <a:t>Satellite data are often used: often free and easily accessible</a:t>
            </a:r>
          </a:p>
          <a:p>
            <a:r>
              <a:rPr lang="en-US" dirty="0"/>
              <a:t>Tree-based model are among best model predictions </a:t>
            </a:r>
            <a:r>
              <a:rPr lang="en-US" i="1" dirty="0"/>
              <a:t>(ironically)</a:t>
            </a:r>
          </a:p>
          <a:p>
            <a:r>
              <a:rPr lang="en-US" dirty="0"/>
              <a:t>Data are usually balanced 50/50 to 1/3-2/3</a:t>
            </a:r>
          </a:p>
          <a:p>
            <a:endParaRPr lang="en-US" dirty="0"/>
          </a:p>
          <a:p>
            <a:r>
              <a:rPr lang="en-US" dirty="0"/>
              <a:t>Our adding value: predict t+1 outcomes with initial value at time t</a:t>
            </a:r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POC to help firefighters and local collectivities:</a:t>
            </a:r>
          </a:p>
          <a:p>
            <a:pPr lvl="1"/>
            <a:r>
              <a:rPr lang="en-US" dirty="0"/>
              <a:t>RISK map</a:t>
            </a:r>
          </a:p>
          <a:p>
            <a:pPr lvl="1"/>
            <a:r>
              <a:rPr lang="en-US" dirty="0"/>
              <a:t>With a model explainer to gain insight a put in place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000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887110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10004451" y="4708564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diapositive 35"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886837"/>
                  </p:ext>
                </p:extLst>
              </p:nvPr>
            </p:nvGraphicFramePr>
            <p:xfrm>
              <a:off x="5917548" y="5461981"/>
              <a:ext cx="1092843" cy="614724"/>
            </p:xfrm>
            <a:graphic>
              <a:graphicData uri="http://schemas.microsoft.com/office/powerpoint/2016/slidezoom">
                <pslz:sldZm>
                  <pslz:sldZmObj sldId="267" cId="3392879658">
                    <pslz:zmPr id="{293E3404-3FC0-4CF8-906F-1747746E28E7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43" cy="61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diapositive 3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7548" y="5461981"/>
                <a:ext cx="1092843" cy="61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84053"/>
                  </p:ext>
                </p:extLst>
              </p:nvPr>
            </p:nvGraphicFramePr>
            <p:xfrm>
              <a:off x="4145982" y="6497921"/>
              <a:ext cx="685618" cy="385660"/>
            </p:xfrm>
            <a:graphic>
              <a:graphicData uri="http://schemas.microsoft.com/office/powerpoint/2016/slidezoom">
                <pslz:sldZm>
                  <pslz:sldZmObj sldId="270" cId="658040418">
                    <pslz:zmPr id="{26AAD4E5-5B3B-409D-976D-8F6375BEA58A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18" cy="38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5982" y="6497921"/>
                <a:ext cx="685618" cy="385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645937"/>
                  </p:ext>
                </p:extLst>
              </p:nvPr>
            </p:nvGraphicFramePr>
            <p:xfrm>
              <a:off x="4517439" y="3019248"/>
              <a:ext cx="728448" cy="409752"/>
            </p:xfrm>
            <a:graphic>
              <a:graphicData uri="http://schemas.microsoft.com/office/powerpoint/2016/slidezoom">
                <pslz:sldZm>
                  <pslz:sldZmObj sldId="276" cId="2318805286">
                    <pslz:zmPr id="{FA1FA891-D845-4115-B846-A51AB65FFF2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448" cy="4097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Zoom de diapositive 46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7439" y="3019248"/>
                <a:ext cx="728448" cy="4097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40896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8640897" cy="999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166239"/>
                  </p:ext>
                </p:extLst>
              </p:nvPr>
            </p:nvGraphicFramePr>
            <p:xfrm>
              <a:off x="10148588" y="2203854"/>
              <a:ext cx="1940968" cy="1091795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8588" y="2203854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584171"/>
                  </p:ext>
                </p:extLst>
              </p:nvPr>
            </p:nvGraphicFramePr>
            <p:xfrm>
              <a:off x="10148588" y="3712576"/>
              <a:ext cx="1940968" cy="1091795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8588" y="3712576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424062"/>
                  </p:ext>
                </p:extLst>
              </p:nvPr>
            </p:nvGraphicFramePr>
            <p:xfrm>
              <a:off x="10148588" y="5221297"/>
              <a:ext cx="1940968" cy="1091795"/>
            </p:xfrm>
            <a:graphic>
              <a:graphicData uri="http://schemas.microsoft.com/office/powerpoint/2016/slidezoom">
                <pslz:sldZm>
                  <pslz:sldZmObj sldId="278" cId="3082128808">
                    <pslz:zmPr id="{AA85B9D2-672F-40BB-9D33-0002805F79E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diapositiv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8588" y="5221297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slide: natural and </a:t>
            </a:r>
            <a:r>
              <a:rPr lang="en-US" dirty="0" err="1"/>
              <a:t>anthrologic</a:t>
            </a:r>
            <a:r>
              <a:rPr lang="en-US" dirty="0"/>
              <a:t> causes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: </a:t>
            </a:r>
            <a:r>
              <a:rPr lang="fr-FR" dirty="0" err="1"/>
              <a:t>dynamic</a:t>
            </a:r>
            <a:r>
              <a:rPr lang="fr-FR" dirty="0"/>
              <a:t> variable</a:t>
            </a:r>
            <a:endParaRPr lang="it-IT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752287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3628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6855202" y="5532931"/>
            <a:ext cx="2923987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 – last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10 days mean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4487028" y="5585274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rolling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019D80BB-97B5-F404-B83A-9714DA23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9811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0EAC38D-B06F-87BD-F5FC-C7686D8C0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65056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64D8B4-E107-C2A7-65A4-378BB16FE433}"/>
              </a:ext>
            </a:extLst>
          </p:cNvPr>
          <p:cNvSpPr/>
          <p:nvPr/>
        </p:nvSpPr>
        <p:spPr>
          <a:xfrm>
            <a:off x="3362373" y="2603500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9612A9-645D-992C-676B-D9EB3EC0B92E}"/>
              </a:ext>
            </a:extLst>
          </p:cNvPr>
          <p:cNvSpPr txBox="1"/>
          <p:nvPr/>
        </p:nvSpPr>
        <p:spPr>
          <a:xfrm>
            <a:off x="3457637" y="2828836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</a:t>
            </a:r>
            <a:endParaRPr lang="it-IT" sz="11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793116-11D0-EBF4-AA30-3E99026C3EA1}"/>
              </a:ext>
            </a:extLst>
          </p:cNvPr>
          <p:cNvSpPr/>
          <p:nvPr/>
        </p:nvSpPr>
        <p:spPr>
          <a:xfrm>
            <a:off x="8965318" y="2603497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17921B-0564-997E-DA32-A27F4F69F55A}"/>
              </a:ext>
            </a:extLst>
          </p:cNvPr>
          <p:cNvSpPr txBox="1"/>
          <p:nvPr/>
        </p:nvSpPr>
        <p:spPr>
          <a:xfrm>
            <a:off x="9060582" y="2828833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ET_500m_mean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tp_mean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_1_km_16_days_EVI_mean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378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F582ECB-3E3F-700E-6614-A3B81C176A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9178" y="2651567"/>
          <a:ext cx="5848989" cy="269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124">
                  <a:extLst>
                    <a:ext uri="{9D8B030D-6E8A-4147-A177-3AD203B41FA5}">
                      <a16:colId xmlns:a16="http://schemas.microsoft.com/office/drawing/2014/main" val="529735112"/>
                    </a:ext>
                  </a:extLst>
                </a:gridCol>
                <a:gridCol w="613741">
                  <a:extLst>
                    <a:ext uri="{9D8B030D-6E8A-4147-A177-3AD203B41FA5}">
                      <a16:colId xmlns:a16="http://schemas.microsoft.com/office/drawing/2014/main" val="388578180"/>
                    </a:ext>
                  </a:extLst>
                </a:gridCol>
                <a:gridCol w="643447">
                  <a:extLst>
                    <a:ext uri="{9D8B030D-6E8A-4147-A177-3AD203B41FA5}">
                      <a16:colId xmlns:a16="http://schemas.microsoft.com/office/drawing/2014/main" val="3294233819"/>
                    </a:ext>
                  </a:extLst>
                </a:gridCol>
                <a:gridCol w="884739">
                  <a:extLst>
                    <a:ext uri="{9D8B030D-6E8A-4147-A177-3AD203B41FA5}">
                      <a16:colId xmlns:a16="http://schemas.microsoft.com/office/drawing/2014/main" val="1740885379"/>
                    </a:ext>
                  </a:extLst>
                </a:gridCol>
                <a:gridCol w="825311">
                  <a:extLst>
                    <a:ext uri="{9D8B030D-6E8A-4147-A177-3AD203B41FA5}">
                      <a16:colId xmlns:a16="http://schemas.microsoft.com/office/drawing/2014/main" val="851313456"/>
                    </a:ext>
                  </a:extLst>
                </a:gridCol>
                <a:gridCol w="961189">
                  <a:extLst>
                    <a:ext uri="{9D8B030D-6E8A-4147-A177-3AD203B41FA5}">
                      <a16:colId xmlns:a16="http://schemas.microsoft.com/office/drawing/2014/main" val="1292780764"/>
                    </a:ext>
                  </a:extLst>
                </a:gridCol>
                <a:gridCol w="322730">
                  <a:extLst>
                    <a:ext uri="{9D8B030D-6E8A-4147-A177-3AD203B41FA5}">
                      <a16:colId xmlns:a16="http://schemas.microsoft.com/office/drawing/2014/main" val="1504222599"/>
                    </a:ext>
                  </a:extLst>
                </a:gridCol>
                <a:gridCol w="866708">
                  <a:extLst>
                    <a:ext uri="{9D8B030D-6E8A-4147-A177-3AD203B41FA5}">
                      <a16:colId xmlns:a16="http://schemas.microsoft.com/office/drawing/2014/main" val="3514290077"/>
                    </a:ext>
                  </a:extLst>
                </a:gridCol>
              </a:tblGrid>
              <a:tr h="57068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  <a:endParaRPr lang="it-IT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U10_mean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FireMask</a:t>
                      </a:r>
                      <a:endParaRPr lang="it-I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98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0.493079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87374"/>
                  </a:ext>
                </a:extLst>
              </a:tr>
              <a:tr h="375099"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0.382728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360578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0.113627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20148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785156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3.482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0.301766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87804"/>
                  </a:ext>
                </a:extLst>
              </a:tr>
            </a:tbl>
          </a:graphicData>
        </a:graphic>
      </p:graphicFrame>
      <p:pic>
        <p:nvPicPr>
          <p:cNvPr id="4" name="Picture 16">
            <a:extLst>
              <a:ext uri="{FF2B5EF4-FFF2-40B4-BE49-F238E27FC236}">
                <a16:creationId xmlns:a16="http://schemas.microsoft.com/office/drawing/2014/main" id="{BBFC6836-BCA0-78DB-538E-D90425DF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773832" y="2608693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279135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5352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cube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7285508" y="5532931"/>
            <a:ext cx="2844609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Multi-index, balanced</a:t>
            </a:r>
          </a:p>
          <a:p>
            <a:pPr algn="ctr"/>
            <a:r>
              <a:rPr lang="en-US" dirty="0" err="1">
                <a:solidFill>
                  <a:srgbClr val="C00000"/>
                </a:solidFill>
              </a:rPr>
              <a:t>dataframe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3515914" y="5530787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to_dataframe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5277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4VSy27CMBD8lcrnqHLeocf2WiFUKi6IwzrZRi7GtpwNgiL+vesEiUNVcUjiHY9nxru5iE4P3sB5CQcUL2Kte4v0VIlE2Bl5dW5/gLBXCpuiqLJyAWkKdVEVdcos50k7O4iXiyAIPdJGDyOYKMfgdpcIMGYFfay+wAyYCI9hcBaM/sGZzFsURrwmAk/euABRck1AGGWPTOeao6TPOTtCS/qIa2xpRj/Qu0C3uuoqVadtWZdKtYVElGXDZ4Z5d4r5mB9Np2BvzhJoywEi1oDCDtsigyxFKVPVSBnxQdve3K5yP/t59rF96ta+JRx1D+RC7Jn6Zveoeb3ypaHLZI25zFFVVSaRn8VDXcITKXf6q8azyRSWMldZ3XWFUk32OOU/apPgHREH5AnHhRtp8NDiCizX24vwwfFYSePE4zGC7bC7rUP8vmvCMFtvwIzRdfofxGSzi69f46iY840CAAA=&quot;"/>
    <we:property name="creatorSessionId" value="&quot;bad5f06e-b95d-4ba4-9c7f-577f5107b31f&quot;"/>
    <we:property name="creatorTenantId" value="&quot;e5d15069-41a2-48be-a3f3-d7f52db16425&quot;"/>
    <we:property name="creatorUserId" value="&quot;10032001E7F95741&quot;"/>
    <we:property name="datasetId" value="&quot;83dbad8b-138a-43c6-93f9-47510e967637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pageDisplayName" value="&quot;Navigation&quot;"/>
    <we:property name="pageName" value="&quot;ReportSection6d6b71c575bbc40ee058&quot;"/>
    <we:property name="reportEmbeddedTime" value="&quot;2022-12-08T21:12:00.428Z&quot;"/>
    <we:property name="reportName" value="&quot;powerbi_model&quot;"/>
    <we:property name="reportState" value="&quot;CONNECTED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1567</TotalTime>
  <Words>1807</Words>
  <Application>Microsoft Office PowerPoint</Application>
  <PresentationFormat>Grand écran</PresentationFormat>
  <Paragraphs>316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JetBrains Mono</vt:lpstr>
      <vt:lpstr>Montserrat</vt:lpstr>
      <vt:lpstr>Open Sans</vt:lpstr>
      <vt:lpstr>Wingdings 3</vt:lpstr>
      <vt:lpstr>Salle d’ions</vt:lpstr>
      <vt:lpstr>Wildfire forecast A geospatial data science project</vt:lpstr>
      <vt:lpstr>Why should we care ?</vt:lpstr>
      <vt:lpstr>How to start ? Literature reviews and benchmark</vt:lpstr>
      <vt:lpstr>Goal</vt:lpstr>
      <vt:lpstr>Data pipeline</vt:lpstr>
      <vt:lpstr>Challenges</vt:lpstr>
      <vt:lpstr>Index slide: natural and anthrologic causes</vt:lpstr>
      <vt:lpstr>Pre-processing: dynamic variable</vt:lpstr>
      <vt:lpstr>Pre-processing</vt:lpstr>
      <vt:lpstr>Model selction: Cross Validation</vt:lpstr>
      <vt:lpstr>Model selction: Cross Validation</vt:lpstr>
      <vt:lpstr>Fitting  and tuning the LightGBM model</vt:lpstr>
      <vt:lpstr>ExplainerDashboard Deployement</vt:lpstr>
      <vt:lpstr>Présentation PowerPoint</vt:lpstr>
      <vt:lpstr>Conclusion</vt:lpstr>
      <vt:lpstr>Litterature reviews</vt:lpstr>
      <vt:lpstr>Literature reviews</vt:lpstr>
      <vt:lpstr>Data cube: define the size</vt:lpstr>
      <vt:lpstr>Collect data</vt:lpstr>
      <vt:lpstr>Datacube creation: python script flow</vt:lpstr>
      <vt:lpstr>Defining the Area Of Interest</vt:lpstr>
      <vt:lpstr>Defining the projection</vt:lpstr>
      <vt:lpstr>Features selection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40</cp:revision>
  <dcterms:created xsi:type="dcterms:W3CDTF">2022-11-01T20:19:40Z</dcterms:created>
  <dcterms:modified xsi:type="dcterms:W3CDTF">2022-12-10T08:04:06Z</dcterms:modified>
</cp:coreProperties>
</file>